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69" r:id="rId3"/>
    <p:sldId id="257" r:id="rId4"/>
    <p:sldId id="266" r:id="rId5"/>
    <p:sldId id="259" r:id="rId6"/>
    <p:sldId id="260" r:id="rId7"/>
    <p:sldId id="261" r:id="rId8"/>
    <p:sldId id="262" r:id="rId9"/>
    <p:sldId id="263" r:id="rId10"/>
    <p:sldId id="268" r:id="rId11"/>
    <p:sldId id="264" r:id="rId12"/>
    <p:sldId id="271" r:id="rId13"/>
    <p:sldId id="265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A2274FE-828C-4D17-9197-7B3C5A24703B}">
          <p14:sldIdLst>
            <p14:sldId id="256"/>
            <p14:sldId id="269"/>
            <p14:sldId id="257"/>
            <p14:sldId id="266"/>
            <p14:sldId id="259"/>
            <p14:sldId id="260"/>
            <p14:sldId id="261"/>
            <p14:sldId id="262"/>
            <p14:sldId id="263"/>
            <p14:sldId id="268"/>
            <p14:sldId id="264"/>
            <p14:sldId id="271"/>
            <p14:sldId id="265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0061CA"/>
    <a:srgbClr val="6AA84F"/>
    <a:srgbClr val="BF9000"/>
    <a:srgbClr val="E0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4502" autoAdjust="0"/>
  </p:normalViewPr>
  <p:slideViewPr>
    <p:cSldViewPr snapToGrid="0">
      <p:cViewPr varScale="1">
        <p:scale>
          <a:sx n="86" d="100"/>
          <a:sy n="86" d="100"/>
        </p:scale>
        <p:origin x="15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jpg>
</file>

<file path=ppt/media/image25.jpg>
</file>

<file path=ppt/media/image26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09F375-2F2D-48E3-A158-0FBC0E3900D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F08C57-76B2-4450-882B-E77D395FACA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76932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1505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Discuss about Blooming industry</a:t>
            </a:r>
          </a:p>
          <a:p>
            <a:r>
              <a:rPr lang="en-SG" dirty="0"/>
              <a:t>P2P will continue to be heavily invested market (Use E&amp;S topic to further justify what you mention) VUCA society</a:t>
            </a:r>
          </a:p>
          <a:p>
            <a:r>
              <a:rPr lang="en-SG" dirty="0"/>
              <a:t>Knowledge based economy </a:t>
            </a:r>
            <a:r>
              <a:rPr lang="en-SG" dirty="0">
                <a:sym typeface="Wingdings" panose="05000000000000000000" pitchFamily="2" charset="2"/>
              </a:rPr>
              <a:t> Technology based economy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29048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Our prototype operate on 2 overarching principle:</a:t>
            </a:r>
          </a:p>
          <a:p>
            <a:pPr marL="228600" indent="-228600">
              <a:buAutoNum type="arabicPeriod"/>
            </a:pPr>
            <a:r>
              <a:rPr lang="en-SG" dirty="0"/>
              <a:t>Serial Communication</a:t>
            </a:r>
          </a:p>
          <a:p>
            <a:pPr marL="228600" indent="-228600">
              <a:buAutoNum type="arabicPeriod"/>
            </a:pPr>
            <a:r>
              <a:rPr lang="en-SG" dirty="0"/>
              <a:t>Redundancy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6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328769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Do include the system operation condition, etc. the current needed / Voltage needed,</a:t>
            </a:r>
          </a:p>
          <a:p>
            <a:r>
              <a:rPr lang="en-SG" dirty="0"/>
              <a:t>To aid in explaining the first point.</a:t>
            </a:r>
          </a:p>
          <a:p>
            <a:r>
              <a:rPr lang="en-SG" dirty="0"/>
              <a:t>Use the electrical diagram to explain the second point on the redundancy action.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11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320923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Go and edit this slide further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12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121628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What does it mean by diversify?</a:t>
            </a:r>
          </a:p>
          <a:p>
            <a:r>
              <a:rPr lang="en-SG" dirty="0"/>
              <a:t>To create a skeleton structure of a sharing market and allow other business model to integrate in it. Doing what an engineer do best.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F08C57-76B2-4450-882B-E77D395FACA0}" type="slidenum">
              <a:rPr lang="en-SG" smtClean="0"/>
              <a:t>13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561318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03051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856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96725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725254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509451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244646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59681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10183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793518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08185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00987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12286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06920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6288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25128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13181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5E0C3C-9742-4E00-9765-8603F35FE955}" type="datetimeFigureOut">
              <a:rPr lang="en-SG" smtClean="0"/>
              <a:t>9/12/2018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117578E-594D-46C7-A184-AD16588E9624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74016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jpg"/><Relationship Id="rId3" Type="http://schemas.openxmlformats.org/officeDocument/2006/relationships/image" Target="../media/image20.jpeg"/><Relationship Id="rId7" Type="http://schemas.openxmlformats.org/officeDocument/2006/relationships/image" Target="../media/image2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slide" Target="slide7.xml"/><Relationship Id="rId5" Type="http://schemas.openxmlformats.org/officeDocument/2006/relationships/image" Target="../media/image10.pn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4F66D28-99F0-411D-A203-A4B27EC8A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23142" y="2886592"/>
            <a:ext cx="7431315" cy="2387600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Prototyping of Solar-Powered Power Bank Rental Kiosk</a:t>
            </a:r>
            <a:endParaRPr lang="en-GB" sz="4400" dirty="0">
              <a:solidFill>
                <a:schemeClr val="tx1"/>
              </a:solidFill>
            </a:endParaRPr>
          </a:p>
        </p:txBody>
      </p:sp>
      <p:pic>
        <p:nvPicPr>
          <p:cNvPr id="6" name="Picture 2" descr="Image result for ntu eee logo">
            <a:extLst>
              <a:ext uri="{FF2B5EF4-FFF2-40B4-BE49-F238E27FC236}">
                <a16:creationId xmlns:a16="http://schemas.microsoft.com/office/drawing/2014/main" id="{3FAD1B97-35E3-4D82-A243-A136C40B1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9842" y="419850"/>
            <a:ext cx="7424615" cy="2654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6028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163F915-6984-446F-8568-2381D7B95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69" y="111370"/>
            <a:ext cx="8596668" cy="1320800"/>
          </a:xfrm>
        </p:spPr>
        <p:txBody>
          <a:bodyPr>
            <a:normAutofit/>
          </a:bodyPr>
          <a:lstStyle/>
          <a:p>
            <a:r>
              <a:rPr lang="en-SG" sz="4400" dirty="0"/>
              <a:t>Electrical Circuit Diagram</a:t>
            </a:r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578C8BC3-441B-41E0-8FED-DB6668EAF880}"/>
              </a:ext>
            </a:extLst>
          </p:cNvPr>
          <p:cNvSpPr/>
          <p:nvPr/>
        </p:nvSpPr>
        <p:spPr>
          <a:xfrm>
            <a:off x="297472" y="2584938"/>
            <a:ext cx="1170843" cy="1538654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45Watts</a:t>
            </a:r>
          </a:p>
          <a:p>
            <a:pPr algn="ctr"/>
            <a:r>
              <a:rPr lang="en-SG" dirty="0">
                <a:solidFill>
                  <a:schemeClr val="tx1"/>
                </a:solidFill>
              </a:rPr>
              <a:t>Solar PV</a:t>
            </a:r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50DBDD6-15C9-4A21-94BC-44B9133346C6}"/>
              </a:ext>
            </a:extLst>
          </p:cNvPr>
          <p:cNvSpPr/>
          <p:nvPr/>
        </p:nvSpPr>
        <p:spPr>
          <a:xfrm>
            <a:off x="1934307" y="934917"/>
            <a:ext cx="2338753" cy="901208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12V Charge Controller</a:t>
            </a:r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C65A4D9A-BB39-4DAC-AA36-9C6BE280AD5D}"/>
              </a:ext>
            </a:extLst>
          </p:cNvPr>
          <p:cNvSpPr/>
          <p:nvPr/>
        </p:nvSpPr>
        <p:spPr>
          <a:xfrm>
            <a:off x="5785338" y="920262"/>
            <a:ext cx="2327033" cy="9144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12V DC/DC Converter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65B91FA-CE00-48A8-983B-2166C9D655E1}"/>
              </a:ext>
            </a:extLst>
          </p:cNvPr>
          <p:cNvSpPr/>
          <p:nvPr/>
        </p:nvSpPr>
        <p:spPr>
          <a:xfrm>
            <a:off x="2209801" y="5524496"/>
            <a:ext cx="1890348" cy="8010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Lead Acid Battery</a:t>
            </a:r>
          </a:p>
          <a:p>
            <a:pPr algn="ctr"/>
            <a:r>
              <a:rPr lang="en-SG" dirty="0"/>
              <a:t>12v 7Ah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7FBE05A-70F7-4C57-8125-62135E9336EA}"/>
              </a:ext>
            </a:extLst>
          </p:cNvPr>
          <p:cNvSpPr/>
          <p:nvPr/>
        </p:nvSpPr>
        <p:spPr>
          <a:xfrm>
            <a:off x="5370634" y="5539152"/>
            <a:ext cx="2041279" cy="8235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/>
              <a:t>Lead Acid Battery</a:t>
            </a:r>
          </a:p>
          <a:p>
            <a:pPr algn="ctr"/>
            <a:r>
              <a:rPr lang="en-SG" dirty="0"/>
              <a:t>12v 48Ah</a:t>
            </a: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CDAB2550-ABEC-46F4-B108-32CEB45C9517}"/>
              </a:ext>
            </a:extLst>
          </p:cNvPr>
          <p:cNvSpPr/>
          <p:nvPr/>
        </p:nvSpPr>
        <p:spPr>
          <a:xfrm>
            <a:off x="8112367" y="2483826"/>
            <a:ext cx="2145324" cy="55391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Arduino Mega 1 &amp; 2</a:t>
            </a: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4AD03B24-E4AD-401E-81A3-16D4917D053A}"/>
              </a:ext>
            </a:extLst>
          </p:cNvPr>
          <p:cNvSpPr/>
          <p:nvPr/>
        </p:nvSpPr>
        <p:spPr>
          <a:xfrm>
            <a:off x="8112367" y="3846634"/>
            <a:ext cx="2145324" cy="553916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Power Bank Adapter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E70719E-EF19-406D-9FD6-0EB0DB14B697}"/>
              </a:ext>
            </a:extLst>
          </p:cNvPr>
          <p:cNvCxnSpPr>
            <a:cxnSpLocks/>
            <a:endCxn id="92" idx="3"/>
          </p:cNvCxnSpPr>
          <p:nvPr/>
        </p:nvCxnSpPr>
        <p:spPr>
          <a:xfrm flipV="1">
            <a:off x="1484434" y="2779873"/>
            <a:ext cx="256457" cy="289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B54C6CD-40DC-410B-A027-5FACB6ED5599}"/>
              </a:ext>
            </a:extLst>
          </p:cNvPr>
          <p:cNvCxnSpPr>
            <a:cxnSpLocks/>
          </p:cNvCxnSpPr>
          <p:nvPr/>
        </p:nvCxnSpPr>
        <p:spPr>
          <a:xfrm flipV="1">
            <a:off x="2444262" y="1834662"/>
            <a:ext cx="0" cy="11048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5451A8F-A65D-4DF2-B9D9-7DC14EDA1F8A}"/>
              </a:ext>
            </a:extLst>
          </p:cNvPr>
          <p:cNvCxnSpPr>
            <a:cxnSpLocks/>
          </p:cNvCxnSpPr>
          <p:nvPr/>
        </p:nvCxnSpPr>
        <p:spPr>
          <a:xfrm>
            <a:off x="1468315" y="3692769"/>
            <a:ext cx="1292470" cy="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70BF1F0-E4BF-4168-B0DE-B128711826CA}"/>
              </a:ext>
            </a:extLst>
          </p:cNvPr>
          <p:cNvCxnSpPr/>
          <p:nvPr/>
        </p:nvCxnSpPr>
        <p:spPr>
          <a:xfrm flipV="1">
            <a:off x="2760785" y="1834662"/>
            <a:ext cx="0" cy="1866900"/>
          </a:xfrm>
          <a:prstGeom prst="line">
            <a:avLst/>
          </a:prstGeom>
          <a:ln w="38100"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97D70D1C-CCED-4C59-AB00-B2C5D3DFD9DE}"/>
              </a:ext>
            </a:extLst>
          </p:cNvPr>
          <p:cNvCxnSpPr>
            <a:cxnSpLocks/>
          </p:cNvCxnSpPr>
          <p:nvPr/>
        </p:nvCxnSpPr>
        <p:spPr>
          <a:xfrm flipV="1">
            <a:off x="2442796" y="2939559"/>
            <a:ext cx="0" cy="2584938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49E5D93-74B2-44DD-B048-1352556E400C}"/>
              </a:ext>
            </a:extLst>
          </p:cNvPr>
          <p:cNvCxnSpPr>
            <a:cxnSpLocks/>
          </p:cNvCxnSpPr>
          <p:nvPr/>
        </p:nvCxnSpPr>
        <p:spPr>
          <a:xfrm flipV="1">
            <a:off x="3411416" y="1843455"/>
            <a:ext cx="0" cy="368104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1B23879-86E1-4FE0-A486-D99D91E58B1F}"/>
              </a:ext>
            </a:extLst>
          </p:cNvPr>
          <p:cNvCxnSpPr>
            <a:endCxn id="44" idx="3"/>
          </p:cNvCxnSpPr>
          <p:nvPr/>
        </p:nvCxnSpPr>
        <p:spPr>
          <a:xfrm>
            <a:off x="2444262" y="2939559"/>
            <a:ext cx="1485915" cy="1030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BFB9567-787D-48F8-840A-CF0ED161D323}"/>
              </a:ext>
            </a:extLst>
          </p:cNvPr>
          <p:cNvCxnSpPr/>
          <p:nvPr/>
        </p:nvCxnSpPr>
        <p:spPr>
          <a:xfrm flipV="1">
            <a:off x="6095999" y="1834662"/>
            <a:ext cx="0" cy="110489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DB40D3D5-B5F0-4ADE-8512-91BB170EB49A}"/>
              </a:ext>
            </a:extLst>
          </p:cNvPr>
          <p:cNvCxnSpPr/>
          <p:nvPr/>
        </p:nvCxnSpPr>
        <p:spPr>
          <a:xfrm>
            <a:off x="3798277" y="1858110"/>
            <a:ext cx="0" cy="3927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915ABD8-39C6-4903-B295-A138BCF0798D}"/>
              </a:ext>
            </a:extLst>
          </p:cNvPr>
          <p:cNvCxnSpPr/>
          <p:nvPr/>
        </p:nvCxnSpPr>
        <p:spPr>
          <a:xfrm>
            <a:off x="3798277" y="2233248"/>
            <a:ext cx="255856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8F61612-218D-490C-98E2-722933C1A046}"/>
              </a:ext>
            </a:extLst>
          </p:cNvPr>
          <p:cNvCxnSpPr/>
          <p:nvPr/>
        </p:nvCxnSpPr>
        <p:spPr>
          <a:xfrm flipV="1">
            <a:off x="6374423" y="1858110"/>
            <a:ext cx="0" cy="39272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210D3B8-394C-425C-B59E-048977977B7D}"/>
              </a:ext>
            </a:extLst>
          </p:cNvPr>
          <p:cNvCxnSpPr>
            <a:cxnSpLocks/>
          </p:cNvCxnSpPr>
          <p:nvPr/>
        </p:nvCxnSpPr>
        <p:spPr>
          <a:xfrm>
            <a:off x="6095999" y="2939559"/>
            <a:ext cx="0" cy="259959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71FC4D2C-5E98-49F5-81E0-00522A8855E0}"/>
              </a:ext>
            </a:extLst>
          </p:cNvPr>
          <p:cNvCxnSpPr/>
          <p:nvPr/>
        </p:nvCxnSpPr>
        <p:spPr>
          <a:xfrm>
            <a:off x="6374423" y="2250831"/>
            <a:ext cx="0" cy="328832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05E910-9D4A-4238-8EE8-73D766B69256}"/>
              </a:ext>
            </a:extLst>
          </p:cNvPr>
          <p:cNvCxnSpPr>
            <a:cxnSpLocks/>
          </p:cNvCxnSpPr>
          <p:nvPr/>
        </p:nvCxnSpPr>
        <p:spPr>
          <a:xfrm>
            <a:off x="7104185" y="1858110"/>
            <a:ext cx="0" cy="823544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0387CC0-4F0C-4414-8D1E-06225DD8714B}"/>
              </a:ext>
            </a:extLst>
          </p:cNvPr>
          <p:cNvCxnSpPr>
            <a:cxnSpLocks/>
          </p:cNvCxnSpPr>
          <p:nvPr/>
        </p:nvCxnSpPr>
        <p:spPr>
          <a:xfrm flipV="1">
            <a:off x="7104185" y="2681654"/>
            <a:ext cx="1008182" cy="5863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7467A342-27D9-4150-941C-12DE7D973D5A}"/>
              </a:ext>
            </a:extLst>
          </p:cNvPr>
          <p:cNvCxnSpPr>
            <a:cxnSpLocks/>
          </p:cNvCxnSpPr>
          <p:nvPr/>
        </p:nvCxnSpPr>
        <p:spPr>
          <a:xfrm>
            <a:off x="7411915" y="1858110"/>
            <a:ext cx="0" cy="10081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EF0D126-D84B-4FA4-811A-3661574970B7}"/>
              </a:ext>
            </a:extLst>
          </p:cNvPr>
          <p:cNvCxnSpPr>
            <a:cxnSpLocks/>
          </p:cNvCxnSpPr>
          <p:nvPr/>
        </p:nvCxnSpPr>
        <p:spPr>
          <a:xfrm>
            <a:off x="7411915" y="2866292"/>
            <a:ext cx="7004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5C08AA35-3EF3-4DE0-A9CC-F47A7AFCDCA0}"/>
              </a:ext>
            </a:extLst>
          </p:cNvPr>
          <p:cNvCxnSpPr/>
          <p:nvPr/>
        </p:nvCxnSpPr>
        <p:spPr>
          <a:xfrm>
            <a:off x="7104185" y="2681654"/>
            <a:ext cx="0" cy="128367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A50A76BD-EFA3-4D66-B3EB-C412859BF04B}"/>
              </a:ext>
            </a:extLst>
          </p:cNvPr>
          <p:cNvCxnSpPr/>
          <p:nvPr/>
        </p:nvCxnSpPr>
        <p:spPr>
          <a:xfrm>
            <a:off x="7104185" y="3956538"/>
            <a:ext cx="100818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71B98D4-469D-4EE0-899D-66A3B19348CC}"/>
              </a:ext>
            </a:extLst>
          </p:cNvPr>
          <p:cNvCxnSpPr/>
          <p:nvPr/>
        </p:nvCxnSpPr>
        <p:spPr>
          <a:xfrm>
            <a:off x="7411915" y="2866292"/>
            <a:ext cx="0" cy="1373064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398BB3A-2AB7-4078-BF40-F369FE875D2F}"/>
              </a:ext>
            </a:extLst>
          </p:cNvPr>
          <p:cNvCxnSpPr/>
          <p:nvPr/>
        </p:nvCxnSpPr>
        <p:spPr>
          <a:xfrm>
            <a:off x="7411915" y="4239356"/>
            <a:ext cx="700452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: Rounded Corners 81">
            <a:extLst>
              <a:ext uri="{FF2B5EF4-FFF2-40B4-BE49-F238E27FC236}">
                <a16:creationId xmlns:a16="http://schemas.microsoft.com/office/drawing/2014/main" id="{C97463CA-4E51-4D73-AC75-F95AF0E497FB}"/>
              </a:ext>
            </a:extLst>
          </p:cNvPr>
          <p:cNvSpPr/>
          <p:nvPr/>
        </p:nvSpPr>
        <p:spPr>
          <a:xfrm>
            <a:off x="8112367" y="5115655"/>
            <a:ext cx="2145324" cy="55391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dirty="0">
                <a:solidFill>
                  <a:schemeClr val="tx1"/>
                </a:solidFill>
              </a:rPr>
              <a:t>Power Bank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9326842F-329A-4F6A-AAA9-A86981EDC95F}"/>
              </a:ext>
            </a:extLst>
          </p:cNvPr>
          <p:cNvCxnSpPr>
            <a:cxnSpLocks/>
          </p:cNvCxnSpPr>
          <p:nvPr/>
        </p:nvCxnSpPr>
        <p:spPr>
          <a:xfrm>
            <a:off x="8648698" y="4400550"/>
            <a:ext cx="0" cy="71510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D94BFA0-2D35-442B-B01C-81A1D0961FE3}"/>
              </a:ext>
            </a:extLst>
          </p:cNvPr>
          <p:cNvCxnSpPr>
            <a:cxnSpLocks/>
          </p:cNvCxnSpPr>
          <p:nvPr/>
        </p:nvCxnSpPr>
        <p:spPr>
          <a:xfrm>
            <a:off x="9653954" y="4400550"/>
            <a:ext cx="0" cy="71510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3149A70-3982-47E9-811B-FAB4FDF316F1}"/>
              </a:ext>
            </a:extLst>
          </p:cNvPr>
          <p:cNvCxnSpPr/>
          <p:nvPr/>
        </p:nvCxnSpPr>
        <p:spPr>
          <a:xfrm>
            <a:off x="10363200" y="952501"/>
            <a:ext cx="55098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9B1DEAE1-90F0-4329-93BB-E5EA6FDF3224}"/>
              </a:ext>
            </a:extLst>
          </p:cNvPr>
          <p:cNvCxnSpPr>
            <a:cxnSpLocks/>
          </p:cNvCxnSpPr>
          <p:nvPr/>
        </p:nvCxnSpPr>
        <p:spPr>
          <a:xfrm>
            <a:off x="10371993" y="1392117"/>
            <a:ext cx="550983" cy="146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5FA55970-B829-4510-B823-99CAD5874C4C}"/>
              </a:ext>
            </a:extLst>
          </p:cNvPr>
          <p:cNvSpPr txBox="1"/>
          <p:nvPr/>
        </p:nvSpPr>
        <p:spPr>
          <a:xfrm>
            <a:off x="8584225" y="830710"/>
            <a:ext cx="18668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400" dirty="0"/>
              <a:t>Positive Voltage Line</a:t>
            </a:r>
          </a:p>
          <a:p>
            <a:endParaRPr lang="en-SG" sz="1400" dirty="0"/>
          </a:p>
          <a:p>
            <a:r>
              <a:rPr lang="en-SG" sz="1400" dirty="0"/>
              <a:t>Negative Voltage Line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1D958BC6-E019-41A3-95BC-E61327D59D25}"/>
              </a:ext>
            </a:extLst>
          </p:cNvPr>
          <p:cNvGrpSpPr/>
          <p:nvPr/>
        </p:nvGrpSpPr>
        <p:grpSpPr>
          <a:xfrm>
            <a:off x="1740891" y="2535813"/>
            <a:ext cx="449859" cy="467519"/>
            <a:chOff x="1081480" y="1569374"/>
            <a:chExt cx="449859" cy="467519"/>
          </a:xfrm>
        </p:grpSpPr>
        <p:sp>
          <p:nvSpPr>
            <p:cNvPr id="92" name="Isosceles Triangle 91">
              <a:extLst>
                <a:ext uri="{FF2B5EF4-FFF2-40B4-BE49-F238E27FC236}">
                  <a16:creationId xmlns:a16="http://schemas.microsoft.com/office/drawing/2014/main" id="{BE3BF31F-19EC-4550-9B10-98220F077FCC}"/>
                </a:ext>
              </a:extLst>
            </p:cNvPr>
            <p:cNvSpPr/>
            <p:nvPr/>
          </p:nvSpPr>
          <p:spPr>
            <a:xfrm rot="5400000">
              <a:off x="1119578" y="1603896"/>
              <a:ext cx="342880" cy="419076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6F7B807-12E5-4FEB-A35C-538B670FDA5C}"/>
                </a:ext>
              </a:extLst>
            </p:cNvPr>
            <p:cNvCxnSpPr>
              <a:cxnSpLocks/>
            </p:cNvCxnSpPr>
            <p:nvPr/>
          </p:nvCxnSpPr>
          <p:spPr>
            <a:xfrm>
              <a:off x="1531339" y="1569374"/>
              <a:ext cx="0" cy="4675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4106E153-D33B-46CE-8A45-15D0C65BC600}"/>
              </a:ext>
            </a:extLst>
          </p:cNvPr>
          <p:cNvCxnSpPr>
            <a:stCxn id="92" idx="0"/>
          </p:cNvCxnSpPr>
          <p:nvPr/>
        </p:nvCxnSpPr>
        <p:spPr>
          <a:xfrm flipV="1">
            <a:off x="2159967" y="2768112"/>
            <a:ext cx="282829" cy="1176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0FACC203-1652-4850-A414-CE6FCBF25CBB}"/>
              </a:ext>
            </a:extLst>
          </p:cNvPr>
          <p:cNvSpPr txBox="1"/>
          <p:nvPr/>
        </p:nvSpPr>
        <p:spPr>
          <a:xfrm>
            <a:off x="1524003" y="2177570"/>
            <a:ext cx="830870" cy="367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Diode</a:t>
            </a:r>
            <a:endParaRPr lang="en-SG" dirty="0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1D958BC6-E019-41A3-95BC-E61327D59D25}"/>
              </a:ext>
            </a:extLst>
          </p:cNvPr>
          <p:cNvGrpSpPr/>
          <p:nvPr/>
        </p:nvGrpSpPr>
        <p:grpSpPr>
          <a:xfrm>
            <a:off x="3930177" y="2705799"/>
            <a:ext cx="449859" cy="467519"/>
            <a:chOff x="1081480" y="1569374"/>
            <a:chExt cx="449859" cy="467519"/>
          </a:xfrm>
        </p:grpSpPr>
        <p:sp>
          <p:nvSpPr>
            <p:cNvPr id="44" name="Isosceles Triangle 43">
              <a:extLst>
                <a:ext uri="{FF2B5EF4-FFF2-40B4-BE49-F238E27FC236}">
                  <a16:creationId xmlns:a16="http://schemas.microsoft.com/office/drawing/2014/main" id="{BE3BF31F-19EC-4550-9B10-98220F077FCC}"/>
                </a:ext>
              </a:extLst>
            </p:cNvPr>
            <p:cNvSpPr/>
            <p:nvPr/>
          </p:nvSpPr>
          <p:spPr>
            <a:xfrm rot="5400000">
              <a:off x="1119578" y="1603896"/>
              <a:ext cx="342880" cy="419076"/>
            </a:xfrm>
            <a:prstGeom prst="triangl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46F7B807-12E5-4FEB-A35C-538B670FDA5C}"/>
                </a:ext>
              </a:extLst>
            </p:cNvPr>
            <p:cNvCxnSpPr>
              <a:cxnSpLocks/>
            </p:cNvCxnSpPr>
            <p:nvPr/>
          </p:nvCxnSpPr>
          <p:spPr>
            <a:xfrm>
              <a:off x="1531339" y="1569374"/>
              <a:ext cx="0" cy="467519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1B23879-86E1-4FE0-A486-D99D91E58B1F}"/>
              </a:ext>
            </a:extLst>
          </p:cNvPr>
          <p:cNvCxnSpPr/>
          <p:nvPr/>
        </p:nvCxnSpPr>
        <p:spPr>
          <a:xfrm>
            <a:off x="4410820" y="2949859"/>
            <a:ext cx="165439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0FACC203-1652-4850-A414-CE6FCBF25CBB}"/>
              </a:ext>
            </a:extLst>
          </p:cNvPr>
          <p:cNvSpPr txBox="1"/>
          <p:nvPr/>
        </p:nvSpPr>
        <p:spPr>
          <a:xfrm>
            <a:off x="3727956" y="3177689"/>
            <a:ext cx="830870" cy="3670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Diode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58149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A98F4A0-962B-4826-947C-5E496AF58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System Operation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A744B00-E892-47B1-B1DF-7507AD09C1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6610"/>
          </a:xfrm>
        </p:spPr>
        <p:txBody>
          <a:bodyPr>
            <a:normAutofit/>
          </a:bodyPr>
          <a:lstStyle/>
          <a:p>
            <a:r>
              <a:rPr lang="en-SG" sz="2400" dirty="0"/>
              <a:t>System Runtime</a:t>
            </a:r>
          </a:p>
          <a:p>
            <a:r>
              <a:rPr lang="en-SG" sz="2400" dirty="0"/>
              <a:t>Redundancy action</a:t>
            </a:r>
          </a:p>
          <a:p>
            <a:r>
              <a:rPr lang="en-SG" sz="2400" dirty="0"/>
              <a:t>Cost figures</a:t>
            </a:r>
          </a:p>
          <a:p>
            <a:endParaRPr lang="en-SG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CDA0F59-AFF5-4437-ACD0-6F02DD1A0B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7185823"/>
              </p:ext>
            </p:extLst>
          </p:nvPr>
        </p:nvGraphicFramePr>
        <p:xfrm>
          <a:off x="3908926" y="1270000"/>
          <a:ext cx="81280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49067673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1595083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61902981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6239805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193014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 of 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Voltage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Current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Power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Lifetime (w/55Ah)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4590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Normal Operation (W/active power bank charging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12Volts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0.517A</a:t>
                      </a:r>
                    </a:p>
                    <a:p>
                      <a:pPr algn="ctr"/>
                      <a:r>
                        <a:rPr lang="en-SG" dirty="0"/>
                        <a:t>(0.327+0.19)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6.2W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106.38 hours (4.4days)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3956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Active Operation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12Volts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0.96A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11.52W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57.29 hours (2.38 days)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988358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70521E0-FB11-44F0-AAAE-B7B1F0969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796635"/>
              </p:ext>
            </p:extLst>
          </p:nvPr>
        </p:nvGraphicFramePr>
        <p:xfrm>
          <a:off x="3908926" y="4369170"/>
          <a:ext cx="5235073" cy="1720110"/>
        </p:xfrm>
        <a:graphic>
          <a:graphicData uri="http://schemas.openxmlformats.org/drawingml/2006/table">
            <a:tbl>
              <a:tblPr firstCol="1" bandRow="1">
                <a:tableStyleId>{00A15C55-8517-42AA-B614-E9B94910E393}</a:tableStyleId>
              </a:tblPr>
              <a:tblGrid>
                <a:gridCol w="1505284">
                  <a:extLst>
                    <a:ext uri="{9D8B030D-6E8A-4147-A177-3AD203B41FA5}">
                      <a16:colId xmlns:a16="http://schemas.microsoft.com/office/drawing/2014/main" val="196770941"/>
                    </a:ext>
                  </a:extLst>
                </a:gridCol>
                <a:gridCol w="1251284">
                  <a:extLst>
                    <a:ext uri="{9D8B030D-6E8A-4147-A177-3AD203B41FA5}">
                      <a16:colId xmlns:a16="http://schemas.microsoft.com/office/drawing/2014/main" val="3649539953"/>
                    </a:ext>
                  </a:extLst>
                </a:gridCol>
                <a:gridCol w="1359568">
                  <a:extLst>
                    <a:ext uri="{9D8B030D-6E8A-4147-A177-3AD203B41FA5}">
                      <a16:colId xmlns:a16="http://schemas.microsoft.com/office/drawing/2014/main" val="4102419368"/>
                    </a:ext>
                  </a:extLst>
                </a:gridCol>
                <a:gridCol w="1118937">
                  <a:extLst>
                    <a:ext uri="{9D8B030D-6E8A-4147-A177-3AD203B41FA5}">
                      <a16:colId xmlns:a16="http://schemas.microsoft.com/office/drawing/2014/main" val="700487301"/>
                    </a:ext>
                  </a:extLst>
                </a:gridCol>
              </a:tblGrid>
              <a:tr h="497704">
                <a:tc>
                  <a:txBody>
                    <a:bodyPr/>
                    <a:lstStyle/>
                    <a:p>
                      <a:r>
                        <a:rPr lang="en-SG" dirty="0"/>
                        <a:t>Expenditure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SG" dirty="0"/>
                        <a:t>$835.75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5708258"/>
                  </a:ext>
                </a:extLst>
              </a:tr>
              <a:tr h="245443">
                <a:tc rowSpan="3">
                  <a:txBody>
                    <a:bodyPr/>
                    <a:lstStyle/>
                    <a:p>
                      <a:r>
                        <a:rPr lang="en-SG" dirty="0"/>
                        <a:t>Project 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>
                          <a:solidFill>
                            <a:schemeClr val="bg1"/>
                          </a:solidFill>
                        </a:rPr>
                        <a:t>Software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>
                          <a:solidFill>
                            <a:schemeClr val="bg1"/>
                          </a:solidFill>
                        </a:rPr>
                        <a:t>Hardware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>
                          <a:solidFill>
                            <a:schemeClr val="bg1"/>
                          </a:solidFill>
                        </a:rPr>
                        <a:t>Est Panel</a:t>
                      </a:r>
                    </a:p>
                  </a:txBody>
                  <a:tcPr>
                    <a:solidFill>
                      <a:schemeClr val="accent5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1626309"/>
                  </a:ext>
                </a:extLst>
              </a:tr>
              <a:tr h="245443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$298.05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$347.6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$105.91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759971"/>
                  </a:ext>
                </a:extLst>
              </a:tr>
              <a:tr h="490886">
                <a:tc v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$751.56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9160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209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D7715-D0AD-4230-A9E0-37BD3526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Critical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B44EB-A3A0-42D6-9304-0380D61DE5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88613"/>
            <a:ext cx="8596668" cy="3880773"/>
          </a:xfrm>
        </p:spPr>
        <p:txBody>
          <a:bodyPr>
            <a:noAutofit/>
          </a:bodyPr>
          <a:lstStyle/>
          <a:p>
            <a:r>
              <a:rPr lang="en-SG" sz="2400" dirty="0"/>
              <a:t>Prototype design consideration (Hardware design)</a:t>
            </a:r>
          </a:p>
          <a:p>
            <a:pPr lvl="1"/>
            <a:r>
              <a:rPr lang="en-SG" sz="2400" dirty="0"/>
              <a:t>Material</a:t>
            </a:r>
          </a:p>
          <a:p>
            <a:pPr lvl="1"/>
            <a:r>
              <a:rPr lang="en-SG" sz="2400" dirty="0"/>
              <a:t>Dimension</a:t>
            </a:r>
          </a:p>
          <a:p>
            <a:r>
              <a:rPr lang="en-SG" sz="2400" dirty="0"/>
              <a:t>System design</a:t>
            </a:r>
          </a:p>
          <a:p>
            <a:pPr lvl="1"/>
            <a:r>
              <a:rPr lang="en-SG" sz="2400" dirty="0"/>
              <a:t>Software</a:t>
            </a:r>
          </a:p>
          <a:p>
            <a:pPr lvl="1"/>
            <a:r>
              <a:rPr lang="en-SG" sz="2400" dirty="0"/>
              <a:t>Electrical</a:t>
            </a:r>
          </a:p>
          <a:p>
            <a:r>
              <a:rPr lang="en-SG" sz="2400" dirty="0"/>
              <a:t>Integration</a:t>
            </a:r>
          </a:p>
          <a:p>
            <a:pPr lvl="1"/>
            <a:r>
              <a:rPr lang="en-SG" sz="2400" dirty="0"/>
              <a:t>Reliability &amp; Functionality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52159E2-D3B8-44FF-AF4B-A113FE02F63E}"/>
              </a:ext>
            </a:extLst>
          </p:cNvPr>
          <p:cNvGrpSpPr/>
          <p:nvPr/>
        </p:nvGrpSpPr>
        <p:grpSpPr>
          <a:xfrm>
            <a:off x="6022860" y="2189746"/>
            <a:ext cx="5491806" cy="2292685"/>
            <a:chOff x="0" y="0"/>
            <a:chExt cx="6690360" cy="3032760"/>
          </a:xfrm>
        </p:grpSpPr>
        <p:pic>
          <p:nvPicPr>
            <p:cNvPr id="5" name="Picture 4" descr="https://lh6.googleusercontent.com/srMi3hJ9o6CQLjr3iaSa7mnJRCCaqkCU3Gg88ApCiD6JzOrrATouvyf3p2u3CxPfOGfMpwL9o7qj2ghr9WtIUg18m5MdD4yjs3NicxmLCCs4_b4seV_WgB1iNxc-nf9bAUYBHFnZ">
              <a:extLst>
                <a:ext uri="{FF2B5EF4-FFF2-40B4-BE49-F238E27FC236}">
                  <a16:creationId xmlns:a16="http://schemas.microsoft.com/office/drawing/2014/main" id="{D9CE0E86-65BF-4966-ACF9-62D9812438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563" r="32958"/>
            <a:stretch/>
          </p:blipFill>
          <p:spPr bwMode="auto">
            <a:xfrm>
              <a:off x="0" y="7620"/>
              <a:ext cx="1973580" cy="302514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4E7E641-0985-4F59-9C51-4D1819648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73580" y="0"/>
              <a:ext cx="2438400" cy="302768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77F9436-FC61-4A5F-ABEA-D83C8FABA8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11980" y="7620"/>
              <a:ext cx="2278380" cy="302514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7B8442AF-DFD3-435A-8DFA-29A1C6B0B848}"/>
              </a:ext>
            </a:extLst>
          </p:cNvPr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668" y="2021889"/>
            <a:ext cx="6636385" cy="3006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6E4D2-0B28-4FC2-976F-F27DF93367AD}"/>
              </a:ext>
            </a:extLst>
          </p:cNvPr>
          <p:cNvGrpSpPr/>
          <p:nvPr/>
        </p:nvGrpSpPr>
        <p:grpSpPr>
          <a:xfrm>
            <a:off x="5107991" y="2144464"/>
            <a:ext cx="6947651" cy="4581190"/>
            <a:chOff x="5107991" y="2144463"/>
            <a:chExt cx="7084009" cy="4731115"/>
          </a:xfrm>
        </p:grpSpPr>
        <p:pic>
          <p:nvPicPr>
            <p:cNvPr id="10" name="Picture 9" descr="A picture containing floor, indoor&#10;&#10;Description generated with very high confidence">
              <a:extLst>
                <a:ext uri="{FF2B5EF4-FFF2-40B4-BE49-F238E27FC236}">
                  <a16:creationId xmlns:a16="http://schemas.microsoft.com/office/drawing/2014/main" id="{D9CC2968-ECA0-413C-8778-74E7722CC0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07991" y="2144463"/>
              <a:ext cx="3548335" cy="4731113"/>
            </a:xfrm>
            <a:prstGeom prst="rect">
              <a:avLst/>
            </a:prstGeom>
          </p:spPr>
        </p:pic>
        <p:pic>
          <p:nvPicPr>
            <p:cNvPr id="12" name="Picture 11" descr="A picture containing indoor, floor, wall, sitting&#10;&#10;Description generated with very high confidence">
              <a:extLst>
                <a:ext uri="{FF2B5EF4-FFF2-40B4-BE49-F238E27FC236}">
                  <a16:creationId xmlns:a16="http://schemas.microsoft.com/office/drawing/2014/main" id="{A2BF7C9E-51D2-4EE7-86BA-E468C68A1F4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43664" y="2144464"/>
              <a:ext cx="3548336" cy="47311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2058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DEA642E-8DFE-470E-897F-2FC378946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Infinite Possibilities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C741FA0-0B11-4F29-9D7A-5701D1E72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96839"/>
            <a:ext cx="10515600" cy="955139"/>
          </a:xfrm>
        </p:spPr>
        <p:txBody>
          <a:bodyPr>
            <a:normAutofit/>
          </a:bodyPr>
          <a:lstStyle/>
          <a:p>
            <a:pPr>
              <a:buClr>
                <a:schemeClr val="accent4"/>
              </a:buClr>
            </a:pPr>
            <a:r>
              <a:rPr lang="en-SG" sz="2400" dirty="0"/>
              <a:t>Block Chain Technology Enhancement</a:t>
            </a:r>
          </a:p>
          <a:p>
            <a:pPr>
              <a:buClr>
                <a:schemeClr val="accent4"/>
              </a:buClr>
            </a:pPr>
            <a:r>
              <a:rPr lang="en-SG" sz="2400" dirty="0"/>
              <a:t>Sustainable Cloud Network system for M2M</a:t>
            </a:r>
          </a:p>
        </p:txBody>
      </p:sp>
      <p:pic>
        <p:nvPicPr>
          <p:cNvPr id="6" name="Picture 2" descr="Image result for looking forward">
            <a:extLst>
              <a:ext uri="{FF2B5EF4-FFF2-40B4-BE49-F238E27FC236}">
                <a16:creationId xmlns:a16="http://schemas.microsoft.com/office/drawing/2014/main" id="{8D37B88F-ED31-4A47-B1DB-EF0D6318F4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2093" y="365125"/>
            <a:ext cx="3611707" cy="2407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A173A4-80A1-4FD0-BBD2-1F9F7F63AD7B}"/>
              </a:ext>
            </a:extLst>
          </p:cNvPr>
          <p:cNvSpPr txBox="1"/>
          <p:nvPr/>
        </p:nvSpPr>
        <p:spPr>
          <a:xfrm>
            <a:off x="203671" y="5261468"/>
            <a:ext cx="120003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600" dirty="0"/>
              <a:t>“Make an impact through this small action and it will accumulate into an great achievement once you walk finished one loop around the earth.”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E92DA999-5731-409B-82A8-F042F2679BD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17625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sz="2400" dirty="0"/>
              <a:t>Battery Management System</a:t>
            </a:r>
          </a:p>
          <a:p>
            <a:r>
              <a:rPr lang="en-SG" sz="2400" dirty="0"/>
              <a:t>Redundancy Electrical System</a:t>
            </a:r>
          </a:p>
          <a:p>
            <a:r>
              <a:rPr lang="en-SG" sz="2400" dirty="0"/>
              <a:t>Network Hub (Machine to Machine over cloud)</a:t>
            </a:r>
          </a:p>
          <a:p>
            <a:r>
              <a:rPr lang="en-SG" sz="2400" dirty="0">
                <a:solidFill>
                  <a:srgbClr val="FF0000"/>
                </a:solidFill>
              </a:rPr>
              <a:t>Business Model (Diversify our sharing system)**</a:t>
            </a:r>
          </a:p>
        </p:txBody>
      </p:sp>
    </p:spTree>
    <p:extLst>
      <p:ext uri="{BB962C8B-B14F-4D97-AF65-F5344CB8AC3E}">
        <p14:creationId xmlns:p14="http://schemas.microsoft.com/office/powerpoint/2010/main" val="265256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B0AA7-E707-4B4B-B645-4F6F6CD11D9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SG" dirty="0"/>
              <a:t>Question &amp; Answer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89CAB4-67F5-407C-A8F2-EAB0C4D3C8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94123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376BB-0358-4ACF-8DB3-CCAA81507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Team Members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BCC093-43F1-4756-8126-5ABEF6FC19F3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77334" y="1354475"/>
            <a:ext cx="8596668" cy="39446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Na Shi Chen (Team Leader)</a:t>
            </a:r>
          </a:p>
          <a:p>
            <a:pPr>
              <a:buClr>
                <a:srgbClr val="FF0000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Lai Wen Pang (Assistant Team Leader)</a:t>
            </a:r>
          </a:p>
          <a:p>
            <a:pPr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Joel Foo Ce Jun (Treasurer/Software Developer)</a:t>
            </a:r>
          </a:p>
          <a:p>
            <a:pPr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Ernest Low Qi </a:t>
            </a:r>
            <a:r>
              <a:rPr lang="en-SG" sz="2400" dirty="0" err="1"/>
              <a:t>En</a:t>
            </a:r>
            <a:r>
              <a:rPr lang="en-SG" sz="2400" dirty="0"/>
              <a:t> (Software Developer) </a:t>
            </a:r>
          </a:p>
          <a:p>
            <a:pPr>
              <a:buClr>
                <a:srgbClr val="00B0F0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Cindy Chong Mei Ling (Software Developer) </a:t>
            </a: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Li Ting Rachel (Product Developer)</a:t>
            </a:r>
          </a:p>
          <a:p>
            <a:pPr>
              <a:buClr>
                <a:schemeClr val="accent4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Stacy Ng Yan </a:t>
            </a:r>
            <a:r>
              <a:rPr lang="en-SG" sz="2400" dirty="0" err="1"/>
              <a:t>Rong</a:t>
            </a:r>
            <a:r>
              <a:rPr lang="en-SG" sz="2400" dirty="0"/>
              <a:t> (Product Developer)</a:t>
            </a:r>
          </a:p>
          <a:p>
            <a:pPr>
              <a:buClr>
                <a:schemeClr val="accent5"/>
              </a:buClr>
              <a:buFont typeface="Wingdings" panose="05000000000000000000" pitchFamily="2" charset="2"/>
              <a:buChar char="v"/>
            </a:pPr>
            <a:r>
              <a:rPr lang="en-SG" sz="2400" dirty="0"/>
              <a:t>Hernandez </a:t>
            </a:r>
            <a:r>
              <a:rPr lang="en-SG" sz="2400" dirty="0" err="1"/>
              <a:t>Nevin</a:t>
            </a:r>
            <a:r>
              <a:rPr lang="en-SG" sz="2400" dirty="0"/>
              <a:t> (Electrical Designer)</a:t>
            </a:r>
          </a:p>
        </p:txBody>
      </p:sp>
    </p:spTree>
    <p:extLst>
      <p:ext uri="{BB962C8B-B14F-4D97-AF65-F5344CB8AC3E}">
        <p14:creationId xmlns:p14="http://schemas.microsoft.com/office/powerpoint/2010/main" val="35024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3">
            <a:extLst>
              <a:ext uri="{FF2B5EF4-FFF2-40B4-BE49-F238E27FC236}">
                <a16:creationId xmlns:a16="http://schemas.microsoft.com/office/drawing/2014/main" id="{5DB45FB9-3B40-4843-BEA1-936E54765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 dirty="0"/>
              <a:t>Literature Review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EEF2CD7-5A19-4C06-BF0E-11B7E91E4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6919"/>
            <a:ext cx="10515600" cy="3956610"/>
          </a:xfrm>
        </p:spPr>
        <p:txBody>
          <a:bodyPr>
            <a:normAutofit/>
          </a:bodyPr>
          <a:lstStyle/>
          <a:p>
            <a:r>
              <a:rPr lang="en-GB" sz="2400" dirty="0"/>
              <a:t>Sharing Economy</a:t>
            </a:r>
          </a:p>
          <a:p>
            <a:pPr lvl="1"/>
            <a:r>
              <a:rPr lang="en-GB" sz="2400" dirty="0"/>
              <a:t>Peer-to-Peer (P2P)</a:t>
            </a:r>
          </a:p>
          <a:p>
            <a:pPr lvl="1"/>
            <a:r>
              <a:rPr lang="en-GB" sz="2400" dirty="0"/>
              <a:t>Collaborative Consumption</a:t>
            </a:r>
          </a:p>
          <a:p>
            <a:pPr lvl="1"/>
            <a:r>
              <a:rPr lang="en-GB" sz="2400" dirty="0"/>
              <a:t>In demands in the market</a:t>
            </a:r>
          </a:p>
        </p:txBody>
      </p:sp>
      <p:pic>
        <p:nvPicPr>
          <p:cNvPr id="11" name="Picture 8" descr="Image result for blue sg">
            <a:extLst>
              <a:ext uri="{FF2B5EF4-FFF2-40B4-BE49-F238E27FC236}">
                <a16:creationId xmlns:a16="http://schemas.microsoft.com/office/drawing/2014/main" id="{F92344A3-D503-466A-B41E-C6F921129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554" y="3516552"/>
            <a:ext cx="2691063" cy="201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Image result for telepod">
            <a:extLst>
              <a:ext uri="{FF2B5EF4-FFF2-40B4-BE49-F238E27FC236}">
                <a16:creationId xmlns:a16="http://schemas.microsoft.com/office/drawing/2014/main" id="{D771FF80-EA6A-4E3E-9E9B-A28ECCF8B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3325" y="3516556"/>
            <a:ext cx="2691062" cy="2018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Image result for obike">
            <a:extLst>
              <a:ext uri="{FF2B5EF4-FFF2-40B4-BE49-F238E27FC236}">
                <a16:creationId xmlns:a16="http://schemas.microsoft.com/office/drawing/2014/main" id="{A24638D9-1C53-48D9-B157-D6015BFC0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096" y="3472776"/>
            <a:ext cx="2380543" cy="21058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5862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983168-05EE-4B63-9492-C790BF70D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Motivation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391E6A-4D8C-4D46-BB9D-81D46A5B40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56610"/>
          </a:xfrm>
        </p:spPr>
        <p:txBody>
          <a:bodyPr>
            <a:normAutofit/>
          </a:bodyPr>
          <a:lstStyle/>
          <a:p>
            <a:r>
              <a:rPr lang="en-SG" sz="2400" dirty="0"/>
              <a:t>Sustainability</a:t>
            </a:r>
          </a:p>
          <a:p>
            <a:r>
              <a:rPr lang="en-SG" sz="2400" dirty="0"/>
              <a:t>Smart Nation</a:t>
            </a:r>
          </a:p>
          <a:p>
            <a:r>
              <a:rPr lang="en-SG" sz="2400" dirty="0"/>
              <a:t>Growing Industry</a:t>
            </a:r>
          </a:p>
          <a:p>
            <a:r>
              <a:rPr lang="en-SG" sz="2400" dirty="0"/>
              <a:t>Market Potential</a:t>
            </a:r>
          </a:p>
        </p:txBody>
      </p:sp>
      <p:pic>
        <p:nvPicPr>
          <p:cNvPr id="6" name="Picture 6" descr="Image result for sustainability">
            <a:extLst>
              <a:ext uri="{FF2B5EF4-FFF2-40B4-BE49-F238E27FC236}">
                <a16:creationId xmlns:a16="http://schemas.microsoft.com/office/drawing/2014/main" id="{77B18215-0E1C-4826-AB1B-1AD2861DB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378" y="219678"/>
            <a:ext cx="3368040" cy="224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4" descr="Related image">
            <a:extLst>
              <a:ext uri="{FF2B5EF4-FFF2-40B4-BE49-F238E27FC236}">
                <a16:creationId xmlns:a16="http://schemas.microsoft.com/office/drawing/2014/main" id="{A408E598-EF55-49D3-96BB-9B4AC03EB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5899" y="2999675"/>
            <a:ext cx="4380202" cy="38983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37DCF1E-169A-40D5-B84D-CA723C05A003}"/>
              </a:ext>
            </a:extLst>
          </p:cNvPr>
          <p:cNvSpPr txBox="1"/>
          <p:nvPr/>
        </p:nvSpPr>
        <p:spPr>
          <a:xfrm>
            <a:off x="7472059" y="5833784"/>
            <a:ext cx="814042" cy="338554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SG" sz="1600" b="1" dirty="0">
                <a:solidFill>
                  <a:srgbClr val="0061CA"/>
                </a:solidFill>
              </a:rPr>
              <a:t>$ 1.00</a:t>
            </a:r>
          </a:p>
        </p:txBody>
      </p:sp>
    </p:spTree>
    <p:extLst>
      <p:ext uri="{BB962C8B-B14F-4D97-AF65-F5344CB8AC3E}">
        <p14:creationId xmlns:p14="http://schemas.microsoft.com/office/powerpoint/2010/main" val="2095638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E134718-48FC-4705-A113-9507B0635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Prototype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F38DE64-5123-498D-BDEA-202987F688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974" t="21578" r="17105" b="8890"/>
          <a:stretch/>
        </p:blipFill>
        <p:spPr>
          <a:xfrm>
            <a:off x="677334" y="1270000"/>
            <a:ext cx="8795084" cy="521824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E7D0EDD-3FB5-41CE-B890-1231BE04E77D}"/>
              </a:ext>
            </a:extLst>
          </p:cNvPr>
          <p:cNvSpPr/>
          <p:nvPr/>
        </p:nvSpPr>
        <p:spPr>
          <a:xfrm>
            <a:off x="3862137" y="6248400"/>
            <a:ext cx="2610852" cy="393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026983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13;p19">
            <a:extLst>
              <a:ext uri="{FF2B5EF4-FFF2-40B4-BE49-F238E27FC236}">
                <a16:creationId xmlns:a16="http://schemas.microsoft.com/office/drawing/2014/main" id="{AA0E80B7-9E18-494A-B4CB-95C8DE0F5F4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1164" y="4091437"/>
            <a:ext cx="2749339" cy="1545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4;p19">
            <a:extLst>
              <a:ext uri="{FF2B5EF4-FFF2-40B4-BE49-F238E27FC236}">
                <a16:creationId xmlns:a16="http://schemas.microsoft.com/office/drawing/2014/main" id="{5FB61E36-589A-440A-9DD6-7DDD0A9404F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7013" y="2471104"/>
            <a:ext cx="1326255" cy="696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115;p19">
            <a:extLst>
              <a:ext uri="{FF2B5EF4-FFF2-40B4-BE49-F238E27FC236}">
                <a16:creationId xmlns:a16="http://schemas.microsoft.com/office/drawing/2014/main" id="{60891B3D-054F-477B-BF0E-CB972E48FFC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018" t="7376" r="1018" b="20727"/>
          <a:stretch/>
        </p:blipFill>
        <p:spPr>
          <a:xfrm>
            <a:off x="1456258" y="2341298"/>
            <a:ext cx="2147422" cy="1396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116;p19">
            <a:extLst>
              <a:ext uri="{FF2B5EF4-FFF2-40B4-BE49-F238E27FC236}">
                <a16:creationId xmlns:a16="http://schemas.microsoft.com/office/drawing/2014/main" id="{2D7A6272-F4B3-4484-8C4C-7A294228E1E9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t="12214" r="5437" b="13353"/>
          <a:stretch/>
        </p:blipFill>
        <p:spPr>
          <a:xfrm>
            <a:off x="7890139" y="2281661"/>
            <a:ext cx="1490272" cy="103930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117;p19">
            <a:extLst>
              <a:ext uri="{FF2B5EF4-FFF2-40B4-BE49-F238E27FC236}">
                <a16:creationId xmlns:a16="http://schemas.microsoft.com/office/drawing/2014/main" id="{E9285B10-BCDB-4ED7-BDAF-FBF4F33DE3A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299" y="4091438"/>
            <a:ext cx="2749339" cy="154595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" name="Google Shape;118;p19">
            <a:extLst>
              <a:ext uri="{FF2B5EF4-FFF2-40B4-BE49-F238E27FC236}">
                <a16:creationId xmlns:a16="http://schemas.microsoft.com/office/drawing/2014/main" id="{BE5D098F-2BCD-42D6-8549-32EE98578380}"/>
              </a:ext>
            </a:extLst>
          </p:cNvPr>
          <p:cNvCxnSpPr>
            <a:stCxn id="8" idx="3"/>
            <a:endCxn id="4" idx="1"/>
          </p:cNvCxnSpPr>
          <p:nvPr/>
        </p:nvCxnSpPr>
        <p:spPr>
          <a:xfrm flipV="1">
            <a:off x="3904638" y="4864416"/>
            <a:ext cx="2696526" cy="1"/>
          </a:xfrm>
          <a:prstGeom prst="straightConnector1">
            <a:avLst/>
          </a:prstGeom>
          <a:noFill/>
          <a:ln w="38100" cap="flat" cmpd="sng">
            <a:solidFill>
              <a:srgbClr val="BF9000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0" name="Google Shape;119;p19">
            <a:extLst>
              <a:ext uri="{FF2B5EF4-FFF2-40B4-BE49-F238E27FC236}">
                <a16:creationId xmlns:a16="http://schemas.microsoft.com/office/drawing/2014/main" id="{90DB0D9C-E5B4-4D64-9BBD-F690FBD88023}"/>
              </a:ext>
            </a:extLst>
          </p:cNvPr>
          <p:cNvCxnSpPr>
            <a:cxnSpLocks/>
            <a:stCxn id="8" idx="0"/>
            <a:endCxn id="6" idx="2"/>
          </p:cNvCxnSpPr>
          <p:nvPr/>
        </p:nvCxnSpPr>
        <p:spPr>
          <a:xfrm flipV="1">
            <a:off x="2529969" y="3737670"/>
            <a:ext cx="0" cy="353768"/>
          </a:xfrm>
          <a:prstGeom prst="straightConnector1">
            <a:avLst/>
          </a:prstGeom>
          <a:noFill/>
          <a:ln w="28575" cap="flat" cmpd="sng">
            <a:solidFill>
              <a:srgbClr val="6AA84F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1" name="Google Shape;120;p19">
            <a:extLst>
              <a:ext uri="{FF2B5EF4-FFF2-40B4-BE49-F238E27FC236}">
                <a16:creationId xmlns:a16="http://schemas.microsoft.com/office/drawing/2014/main" id="{E104D331-49B2-4319-9CBC-08B96F02CEE9}"/>
              </a:ext>
            </a:extLst>
          </p:cNvPr>
          <p:cNvCxnSpPr>
            <a:cxnSpLocks/>
          </p:cNvCxnSpPr>
          <p:nvPr/>
        </p:nvCxnSpPr>
        <p:spPr>
          <a:xfrm flipH="1" flipV="1">
            <a:off x="7067550" y="3167212"/>
            <a:ext cx="142875" cy="882188"/>
          </a:xfrm>
          <a:prstGeom prst="straightConnector1">
            <a:avLst/>
          </a:prstGeom>
          <a:noFill/>
          <a:ln w="28575" cap="flat" cmpd="sng">
            <a:solidFill>
              <a:srgbClr val="E06666"/>
            </a:solidFill>
            <a:prstDash val="solid"/>
            <a:round/>
            <a:headEnd type="triangle" w="med" len="med"/>
            <a:tailEnd type="triangle" w="med" len="med"/>
          </a:ln>
        </p:spPr>
      </p:cxnSp>
      <p:cxnSp>
        <p:nvCxnSpPr>
          <p:cNvPr id="12" name="Google Shape;121;p19">
            <a:extLst>
              <a:ext uri="{FF2B5EF4-FFF2-40B4-BE49-F238E27FC236}">
                <a16:creationId xmlns:a16="http://schemas.microsoft.com/office/drawing/2014/main" id="{DA2B6BE2-CB1B-493A-AC57-FA08BE6A394A}"/>
              </a:ext>
            </a:extLst>
          </p:cNvPr>
          <p:cNvCxnSpPr>
            <a:cxnSpLocks/>
            <a:stCxn id="4" idx="0"/>
          </p:cNvCxnSpPr>
          <p:nvPr/>
        </p:nvCxnSpPr>
        <p:spPr>
          <a:xfrm flipV="1">
            <a:off x="7975834" y="3167212"/>
            <a:ext cx="323270" cy="924225"/>
          </a:xfrm>
          <a:prstGeom prst="straightConnector1">
            <a:avLst/>
          </a:prstGeom>
          <a:ln>
            <a:solidFill>
              <a:srgbClr val="5B9BD5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13" name="Google Shape;122;p19">
            <a:extLst>
              <a:ext uri="{FF2B5EF4-FFF2-40B4-BE49-F238E27FC236}">
                <a16:creationId xmlns:a16="http://schemas.microsoft.com/office/drawing/2014/main" id="{11F73839-1C16-406A-9290-FB219178120F}"/>
              </a:ext>
            </a:extLst>
          </p:cNvPr>
          <p:cNvSpPr txBox="1"/>
          <p:nvPr/>
        </p:nvSpPr>
        <p:spPr>
          <a:xfrm>
            <a:off x="4025850" y="3672494"/>
            <a:ext cx="2749527" cy="867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BF9000"/>
                </a:solidFill>
              </a:rPr>
              <a:t>Universal Asynchronous Receiver-Transmitter (UART)</a:t>
            </a:r>
            <a:endParaRPr dirty="0">
              <a:solidFill>
                <a:srgbClr val="BF9000"/>
              </a:solidFill>
            </a:endParaRPr>
          </a:p>
        </p:txBody>
      </p:sp>
      <p:sp>
        <p:nvSpPr>
          <p:cNvPr id="14" name="Google Shape;123;p19">
            <a:extLst>
              <a:ext uri="{FF2B5EF4-FFF2-40B4-BE49-F238E27FC236}">
                <a16:creationId xmlns:a16="http://schemas.microsoft.com/office/drawing/2014/main" id="{0A1987A3-BFF0-4036-A384-8B080D33B788}"/>
              </a:ext>
            </a:extLst>
          </p:cNvPr>
          <p:cNvSpPr txBox="1"/>
          <p:nvPr/>
        </p:nvSpPr>
        <p:spPr>
          <a:xfrm>
            <a:off x="1779832" y="3679693"/>
            <a:ext cx="1170325" cy="426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AA84F"/>
                </a:solidFill>
              </a:rPr>
              <a:t>I2C</a:t>
            </a:r>
            <a:endParaRPr dirty="0">
              <a:solidFill>
                <a:srgbClr val="6AA84F"/>
              </a:solidFill>
            </a:endParaRPr>
          </a:p>
        </p:txBody>
      </p:sp>
      <p:sp>
        <p:nvSpPr>
          <p:cNvPr id="15" name="Google Shape;124;p19">
            <a:extLst>
              <a:ext uri="{FF2B5EF4-FFF2-40B4-BE49-F238E27FC236}">
                <a16:creationId xmlns:a16="http://schemas.microsoft.com/office/drawing/2014/main" id="{4483E576-D580-428D-96CD-3652A98F0E00}"/>
              </a:ext>
            </a:extLst>
          </p:cNvPr>
          <p:cNvSpPr txBox="1"/>
          <p:nvPr/>
        </p:nvSpPr>
        <p:spPr>
          <a:xfrm>
            <a:off x="8299104" y="3566578"/>
            <a:ext cx="1722044" cy="482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5B9BD5"/>
                </a:solidFill>
              </a:rPr>
              <a:t>Analog Output</a:t>
            </a:r>
            <a:endParaRPr dirty="0">
              <a:solidFill>
                <a:srgbClr val="5B9BD5"/>
              </a:solidFill>
            </a:endParaRPr>
          </a:p>
        </p:txBody>
      </p:sp>
      <p:pic>
        <p:nvPicPr>
          <p:cNvPr id="16" name="Google Shape;125;p19">
            <a:extLst>
              <a:ext uri="{FF2B5EF4-FFF2-40B4-BE49-F238E27FC236}">
                <a16:creationId xmlns:a16="http://schemas.microsoft.com/office/drawing/2014/main" id="{1D0B37E6-54AB-463F-BB8D-0F21437F02D6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059132" y="3747258"/>
            <a:ext cx="1170325" cy="1036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26;p19">
            <a:extLst>
              <a:ext uri="{FF2B5EF4-FFF2-40B4-BE49-F238E27FC236}">
                <a16:creationId xmlns:a16="http://schemas.microsoft.com/office/drawing/2014/main" id="{2CB52FDE-CA65-44C4-81AD-1DCD1D07A10C}"/>
              </a:ext>
            </a:extLst>
          </p:cNvPr>
          <p:cNvPicPr preferRelativeResize="0"/>
          <p:nvPr/>
        </p:nvPicPr>
        <p:blipFill rotWithShape="1">
          <a:blip r:embed="rId8">
            <a:alphaModFix/>
          </a:blip>
          <a:srcRect l="14712" t="16740" r="13308" b="21576"/>
          <a:stretch/>
        </p:blipFill>
        <p:spPr>
          <a:xfrm>
            <a:off x="10300906" y="4905753"/>
            <a:ext cx="991298" cy="5042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" name="Google Shape;127;p19">
            <a:extLst>
              <a:ext uri="{FF2B5EF4-FFF2-40B4-BE49-F238E27FC236}">
                <a16:creationId xmlns:a16="http://schemas.microsoft.com/office/drawing/2014/main" id="{2B1AD297-C5AA-4CE3-9BFE-DAAEC6DA3C93}"/>
              </a:ext>
            </a:extLst>
          </p:cNvPr>
          <p:cNvCxnSpPr>
            <a:cxnSpLocks/>
            <a:endCxn id="16" idx="1"/>
          </p:cNvCxnSpPr>
          <p:nvPr/>
        </p:nvCxnSpPr>
        <p:spPr>
          <a:xfrm flipV="1">
            <a:off x="9350503" y="4265731"/>
            <a:ext cx="708629" cy="465434"/>
          </a:xfrm>
          <a:prstGeom prst="straightConnector1">
            <a:avLst/>
          </a:prstGeom>
          <a:ln>
            <a:solidFill>
              <a:srgbClr val="5B9BD5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19" name="Google Shape;128;p19">
            <a:extLst>
              <a:ext uri="{FF2B5EF4-FFF2-40B4-BE49-F238E27FC236}">
                <a16:creationId xmlns:a16="http://schemas.microsoft.com/office/drawing/2014/main" id="{3C20A533-B3C6-4EC6-B0A8-B95383A500F9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9396727" y="5142636"/>
            <a:ext cx="904179" cy="15267"/>
          </a:xfrm>
          <a:prstGeom prst="straightConnector1">
            <a:avLst/>
          </a:prstGeom>
          <a:ln>
            <a:solidFill>
              <a:srgbClr val="5B9BD5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E3CC8AC7-F747-46FE-AD65-10129DEFF289}"/>
              </a:ext>
            </a:extLst>
          </p:cNvPr>
          <p:cNvSpPr txBox="1"/>
          <p:nvPr/>
        </p:nvSpPr>
        <p:spPr>
          <a:xfrm>
            <a:off x="1119229" y="2127894"/>
            <a:ext cx="4378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sz="1800" b="1" u="sng" dirty="0"/>
              <a:t>Graphical User Interface (GUI)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F2EED45-12BE-46F5-BF59-AC5D4BEC4667}"/>
              </a:ext>
            </a:extLst>
          </p:cNvPr>
          <p:cNvSpPr txBox="1"/>
          <p:nvPr/>
        </p:nvSpPr>
        <p:spPr>
          <a:xfrm>
            <a:off x="1528653" y="5562364"/>
            <a:ext cx="200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Arduino Mega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F99AAB-12E0-4BEC-9918-53C74D255DED}"/>
              </a:ext>
            </a:extLst>
          </p:cNvPr>
          <p:cNvSpPr txBox="1"/>
          <p:nvPr/>
        </p:nvSpPr>
        <p:spPr>
          <a:xfrm>
            <a:off x="6930023" y="5562364"/>
            <a:ext cx="2003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dirty="0"/>
              <a:t>Arduino Mega 2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87D164-F34A-4B46-B35D-6A3C130ABE73}"/>
              </a:ext>
            </a:extLst>
          </p:cNvPr>
          <p:cNvSpPr txBox="1"/>
          <p:nvPr/>
        </p:nvSpPr>
        <p:spPr>
          <a:xfrm>
            <a:off x="5786336" y="2069002"/>
            <a:ext cx="4378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800" b="1" u="sng" dirty="0"/>
              <a:t>Back-End Operation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1B5910C-8D16-46EB-863B-D1C85BEC0A82}"/>
              </a:ext>
            </a:extLst>
          </p:cNvPr>
          <p:cNvCxnSpPr>
            <a:cxnSpLocks/>
          </p:cNvCxnSpPr>
          <p:nvPr/>
        </p:nvCxnSpPr>
        <p:spPr>
          <a:xfrm>
            <a:off x="5353677" y="2079723"/>
            <a:ext cx="0" cy="3784859"/>
          </a:xfrm>
          <a:prstGeom prst="line">
            <a:avLst/>
          </a:prstGeom>
          <a:ln w="2857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5" name="Google Shape;124;p19">
            <a:extLst>
              <a:ext uri="{FF2B5EF4-FFF2-40B4-BE49-F238E27FC236}">
                <a16:creationId xmlns:a16="http://schemas.microsoft.com/office/drawing/2014/main" id="{E1276C3B-1FED-457E-B751-51568B5DF01B}"/>
              </a:ext>
            </a:extLst>
          </p:cNvPr>
          <p:cNvSpPr txBox="1"/>
          <p:nvPr/>
        </p:nvSpPr>
        <p:spPr>
          <a:xfrm>
            <a:off x="5643244" y="3250183"/>
            <a:ext cx="1722044" cy="482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E06666"/>
                </a:solidFill>
              </a:rPr>
              <a:t>Analog Input</a:t>
            </a:r>
            <a:endParaRPr dirty="0">
              <a:solidFill>
                <a:srgbClr val="E06666"/>
              </a:solidFill>
            </a:endParaRPr>
          </a:p>
        </p:txBody>
      </p:sp>
      <p:pic>
        <p:nvPicPr>
          <p:cNvPr id="1026" name="Picture 2" descr="Image result for light intensity sensor">
            <a:extLst>
              <a:ext uri="{FF2B5EF4-FFF2-40B4-BE49-F238E27FC236}">
                <a16:creationId xmlns:a16="http://schemas.microsoft.com/office/drawing/2014/main" id="{B522365D-8063-4E57-8476-202134933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4506" y="5637394"/>
            <a:ext cx="1246966" cy="935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1" name="Google Shape;128;p19">
            <a:extLst>
              <a:ext uri="{FF2B5EF4-FFF2-40B4-BE49-F238E27FC236}">
                <a16:creationId xmlns:a16="http://schemas.microsoft.com/office/drawing/2014/main" id="{E1001592-90F5-4ACB-A656-0BCCAACD873F}"/>
              </a:ext>
            </a:extLst>
          </p:cNvPr>
          <p:cNvCxnSpPr>
            <a:cxnSpLocks/>
          </p:cNvCxnSpPr>
          <p:nvPr/>
        </p:nvCxnSpPr>
        <p:spPr>
          <a:xfrm>
            <a:off x="9396727" y="5557716"/>
            <a:ext cx="577779" cy="306866"/>
          </a:xfrm>
          <a:prstGeom prst="straightConnector1">
            <a:avLst/>
          </a:prstGeom>
          <a:ln>
            <a:solidFill>
              <a:srgbClr val="5B9BD5"/>
            </a:solidFill>
            <a:headEnd type="none" w="med" len="med"/>
            <a:tailEnd type="arrow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6" name="Title 3">
            <a:extLst>
              <a:ext uri="{FF2B5EF4-FFF2-40B4-BE49-F238E27FC236}">
                <a16:creationId xmlns:a16="http://schemas.microsoft.com/office/drawing/2014/main" id="{C4F13790-534B-4CF0-B48D-F0F43523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400" dirty="0"/>
              <a:t>Overview</a:t>
            </a:r>
          </a:p>
        </p:txBody>
      </p:sp>
      <mc:AlternateContent xmlns:mc="http://schemas.openxmlformats.org/markup-compatibility/2006">
        <mc:Choice xmlns:pslz="http://schemas.microsoft.com/office/powerpoint/2016/slidezoom" xmlns="" Requires="pslz">
          <p:graphicFrame>
            <p:nvGraphicFramePr>
              <p:cNvPr id="1028" name="Slide Zoom 1027">
                <a:extLst>
                  <a:ext uri="{FF2B5EF4-FFF2-40B4-BE49-F238E27FC236}">
                    <a16:creationId xmlns:a16="http://schemas.microsoft.com/office/drawing/2014/main" id="{17C4E0CD-F77C-4540-B034-9C75934D08A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15619132"/>
                  </p:ext>
                </p:extLst>
              </p:nvPr>
            </p:nvGraphicFramePr>
            <p:xfrm>
              <a:off x="8450506" y="238470"/>
              <a:ext cx="3048000" cy="1714500"/>
            </p:xfrm>
            <a:graphic>
              <a:graphicData uri="http://schemas.microsoft.com/office/powerpoint/2016/slidezoom">
                <pslz:sldZm>
                  <pslz:sldZmObj sldId="261" cId="4285548034">
                    <pslz:zmPr id="{D9DE30D0-253B-4BD8-AAE4-F71F07E39E69}" returnToParent="0" transitionDur="100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028" name="Slide Zoom 1027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17C4E0CD-F77C-4540-B034-9C75934D08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450506" y="238470"/>
                <a:ext cx="3048000" cy="1714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653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44;p21">
            <a:extLst>
              <a:ext uri="{FF2B5EF4-FFF2-40B4-BE49-F238E27FC236}">
                <a16:creationId xmlns:a16="http://schemas.microsoft.com/office/drawing/2014/main" id="{484E0BFF-6B63-41E6-AEA8-58EEEBC6A99B}"/>
              </a:ext>
            </a:extLst>
          </p:cNvPr>
          <p:cNvPicPr preferRelativeResize="0">
            <a:picLocks noGrp="1"/>
          </p:cNvPicPr>
          <p:nvPr>
            <p:ph idx="1"/>
          </p:nvPr>
        </p:nvPicPr>
        <p:blipFill rotWithShape="1">
          <a:blip r:embed="rId2"/>
          <a:srcRect l="12450" r="12547"/>
          <a:stretch/>
        </p:blipFill>
        <p:spPr>
          <a:xfrm>
            <a:off x="1838326" y="506620"/>
            <a:ext cx="8019530" cy="6084679"/>
          </a:xfrm>
          <a:prstGeom prst="rect">
            <a:avLst/>
          </a:prstGeom>
          <a:noFill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EFEEEA-4A1E-482A-BBBD-CAB9C2F52CA7}"/>
              </a:ext>
            </a:extLst>
          </p:cNvPr>
          <p:cNvSpPr/>
          <p:nvPr/>
        </p:nvSpPr>
        <p:spPr>
          <a:xfrm>
            <a:off x="4261923" y="4463795"/>
            <a:ext cx="945966" cy="14619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002">
            <a:schemeClr val="dk2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SG" sz="900" dirty="0"/>
              <a:t>Servo Motor</a:t>
            </a:r>
          </a:p>
        </p:txBody>
      </p:sp>
    </p:spTree>
    <p:extLst>
      <p:ext uri="{BB962C8B-B14F-4D97-AF65-F5344CB8AC3E}">
        <p14:creationId xmlns:p14="http://schemas.microsoft.com/office/powerpoint/2010/main" val="4285548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turn Process">
            <a:hlinkClick r:id="" action="ppaction://media"/>
            <a:extLst>
              <a:ext uri="{FF2B5EF4-FFF2-40B4-BE49-F238E27FC236}">
                <a16:creationId xmlns:a16="http://schemas.microsoft.com/office/drawing/2014/main" id="{E69FAD27-6393-450D-BBB8-32D08110BA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57773" y="142937"/>
            <a:ext cx="6023388" cy="657212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018F1D9-B1E1-43ED-B1CC-D579E79ED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Rent</a:t>
            </a:r>
          </a:p>
        </p:txBody>
      </p:sp>
    </p:spTree>
    <p:extLst>
      <p:ext uri="{BB962C8B-B14F-4D97-AF65-F5344CB8AC3E}">
        <p14:creationId xmlns:p14="http://schemas.microsoft.com/office/powerpoint/2010/main" val="167309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nt Process">
            <a:hlinkClick r:id="" action="ppaction://media"/>
            <a:extLst>
              <a:ext uri="{FF2B5EF4-FFF2-40B4-BE49-F238E27FC236}">
                <a16:creationId xmlns:a16="http://schemas.microsoft.com/office/drawing/2014/main" id="{91A28904-78F4-48DB-8292-C7EF8064E8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77749" y="158177"/>
            <a:ext cx="5939761" cy="654164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D83CE8F-72C3-4C9A-A91E-5BAD31F33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G" sz="4400" dirty="0"/>
              <a:t>Return</a:t>
            </a:r>
          </a:p>
        </p:txBody>
      </p:sp>
    </p:spTree>
    <p:extLst>
      <p:ext uri="{BB962C8B-B14F-4D97-AF65-F5344CB8AC3E}">
        <p14:creationId xmlns:p14="http://schemas.microsoft.com/office/powerpoint/2010/main" val="3791413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7546</TotalTime>
  <Words>442</Words>
  <Application>Microsoft Office PowerPoint</Application>
  <PresentationFormat>Widescreen</PresentationFormat>
  <Paragraphs>118</Paragraphs>
  <Slides>14</Slides>
  <Notes>6</Notes>
  <HiddenSlides>1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华文新魏</vt:lpstr>
      <vt:lpstr>Times New Roman</vt:lpstr>
      <vt:lpstr>Trebuchet MS</vt:lpstr>
      <vt:lpstr>Wingdings</vt:lpstr>
      <vt:lpstr>Wingdings 3</vt:lpstr>
      <vt:lpstr>Facet</vt:lpstr>
      <vt:lpstr>Prototyping of Solar-Powered Power Bank Rental Kiosk</vt:lpstr>
      <vt:lpstr>Team Members</vt:lpstr>
      <vt:lpstr>Literature Review</vt:lpstr>
      <vt:lpstr>Motivation</vt:lpstr>
      <vt:lpstr>Prototype</vt:lpstr>
      <vt:lpstr>Overview</vt:lpstr>
      <vt:lpstr>PowerPoint Presentation</vt:lpstr>
      <vt:lpstr>Rent</vt:lpstr>
      <vt:lpstr>Return</vt:lpstr>
      <vt:lpstr>Electrical Circuit Diagram</vt:lpstr>
      <vt:lpstr>System Operation</vt:lpstr>
      <vt:lpstr>Critical Challenges</vt:lpstr>
      <vt:lpstr>Infinite Possibilities</vt:lpstr>
      <vt:lpstr>Question &amp; Answer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Rapid-prototyping of Solar-Charged Power Bank Rental Kiosk</dc:title>
  <dc:creator>#NA SHI CHEN#</dc:creator>
  <cp:lastModifiedBy>#NA SHI CHEN#</cp:lastModifiedBy>
  <cp:revision>28</cp:revision>
  <dcterms:created xsi:type="dcterms:W3CDTF">2018-11-11T14:27:34Z</dcterms:created>
  <dcterms:modified xsi:type="dcterms:W3CDTF">2018-12-09T12:24:25Z</dcterms:modified>
</cp:coreProperties>
</file>

<file path=docProps/thumbnail.jpeg>
</file>